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8"/>
  </p:notesMasterIdLst>
  <p:sldIdLst>
    <p:sldId id="257" r:id="rId3"/>
    <p:sldId id="284" r:id="rId4"/>
    <p:sldId id="273" r:id="rId5"/>
    <p:sldId id="282" r:id="rId6"/>
    <p:sldId id="271" r:id="rId7"/>
    <p:sldId id="288" r:id="rId8"/>
    <p:sldId id="272" r:id="rId9"/>
    <p:sldId id="286" r:id="rId10"/>
    <p:sldId id="277" r:id="rId11"/>
    <p:sldId id="283" r:id="rId12"/>
    <p:sldId id="285" r:id="rId13"/>
    <p:sldId id="280" r:id="rId14"/>
    <p:sldId id="281" r:id="rId15"/>
    <p:sldId id="289" r:id="rId16"/>
    <p:sldId id="287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5D1D1-8F6C-40A3-9B43-DF45FE814894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5A6C-61A3-4BD9-A50B-F7F6120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4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book that matches our phonic knowledge.</a:t>
            </a:r>
          </a:p>
          <a:p>
            <a:endParaRPr lang="en-GB" dirty="0"/>
          </a:p>
          <a:p>
            <a:r>
              <a:rPr lang="en-GB" dirty="0"/>
              <a:t>We can decode all of the words.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5A6C-61A3-4BD9-A50B-F7F612018E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2247F4-9C45-A246-A810-CAEDFD69A6BD}"/>
              </a:ext>
            </a:extLst>
          </p:cNvPr>
          <p:cNvSpPr/>
          <p:nvPr userDrawn="1"/>
        </p:nvSpPr>
        <p:spPr>
          <a:xfrm>
            <a:off x="5807968" y="6237312"/>
            <a:ext cx="60486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836B6-2504-4948-B742-B78F255A8631}"/>
              </a:ext>
            </a:extLst>
          </p:cNvPr>
          <p:cNvCxnSpPr>
            <a:cxnSpLocks/>
          </p:cNvCxnSpPr>
          <p:nvPr userDrawn="1"/>
        </p:nvCxnSpPr>
        <p:spPr>
          <a:xfrm>
            <a:off x="-119922" y="137011"/>
            <a:ext cx="12431844" cy="0"/>
          </a:xfrm>
          <a:prstGeom prst="line">
            <a:avLst/>
          </a:prstGeom>
          <a:ln w="292100">
            <a:solidFill>
              <a:srgbClr val="104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C80E106-18E6-BE4F-B8DA-ADEDA0AD203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454" y="2089903"/>
            <a:ext cx="5769548" cy="88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person, child, sitting, boy&#10;&#10;Description automatically generated">
            <a:extLst>
              <a:ext uri="{FF2B5EF4-FFF2-40B4-BE49-F238E27FC236}">
                <a16:creationId xmlns:a16="http://schemas.microsoft.com/office/drawing/2014/main" id="{A8A4AA47-80E9-F94C-A56D-0384899E2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753" r="17608"/>
          <a:stretch/>
        </p:blipFill>
        <p:spPr>
          <a:xfrm>
            <a:off x="-119922" y="336884"/>
            <a:ext cx="6542375" cy="6538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2CC7D6-0E91-004D-B4B0-CA5061C46CAA}"/>
              </a:ext>
            </a:extLst>
          </p:cNvPr>
          <p:cNvSpPr txBox="1"/>
          <p:nvPr userDrawn="1"/>
        </p:nvSpPr>
        <p:spPr>
          <a:xfrm>
            <a:off x="6582349" y="6490552"/>
            <a:ext cx="544975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Sandy’s Row </a:t>
            </a: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|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E1 7HW </a:t>
            </a: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|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0845 544 3878 </a:t>
            </a: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srgbClr val="E87D1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|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067" b="0" i="0" u="none" strike="noStrike" kern="0" cap="none" spc="0" normalizeH="0" baseline="0" noProof="0" dirty="0" err="1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englishhubstc.com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104F7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 descr="3546AFEF">
            <a:extLst>
              <a:ext uri="{FF2B5EF4-FFF2-40B4-BE49-F238E27FC236}">
                <a16:creationId xmlns:a16="http://schemas.microsoft.com/office/drawing/2014/main" id="{4C8A8AA1-59A0-AB45-A6DD-A390CEAC4A16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4578" y="338872"/>
            <a:ext cx="2517422" cy="14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55334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5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69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0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9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70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21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038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5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6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28" y="260649"/>
            <a:ext cx="9971616" cy="864096"/>
          </a:xfrm>
          <a:prstGeom prst="rect">
            <a:avLst/>
          </a:prstGeom>
        </p:spPr>
        <p:txBody>
          <a:bodyPr anchor="b"/>
          <a:lstStyle>
            <a:lvl1pPr>
              <a:defRPr sz="3733" b="1" i="0">
                <a:solidFill>
                  <a:schemeClr val="accent5"/>
                </a:solidFill>
                <a:latin typeface="+mn-lt"/>
                <a:cs typeface="Damascus Light" pitchFamily="2" charset="-78"/>
              </a:defRPr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72" y="1196753"/>
            <a:ext cx="11518900" cy="47859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E88B0C-50FE-8741-901F-AB7F3F8022C8}"/>
              </a:ext>
            </a:extLst>
          </p:cNvPr>
          <p:cNvCxnSpPr>
            <a:cxnSpLocks/>
          </p:cNvCxnSpPr>
          <p:nvPr userDrawn="1"/>
        </p:nvCxnSpPr>
        <p:spPr>
          <a:xfrm>
            <a:off x="-106598" y="6772656"/>
            <a:ext cx="12431844" cy="0"/>
          </a:xfrm>
          <a:prstGeom prst="line">
            <a:avLst/>
          </a:prstGeom>
          <a:ln w="292100">
            <a:solidFill>
              <a:srgbClr val="104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A2EC08-A1FE-F34A-BC00-C6FABB992391}"/>
              </a:ext>
            </a:extLst>
          </p:cNvPr>
          <p:cNvCxnSpPr>
            <a:cxnSpLocks/>
          </p:cNvCxnSpPr>
          <p:nvPr userDrawn="1"/>
        </p:nvCxnSpPr>
        <p:spPr>
          <a:xfrm>
            <a:off x="426372" y="1124745"/>
            <a:ext cx="11099399" cy="0"/>
          </a:xfrm>
          <a:prstGeom prst="line">
            <a:avLst/>
          </a:prstGeom>
          <a:ln w="57150">
            <a:solidFill>
              <a:srgbClr val="E87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75E7FC6-3CDC-D74D-A743-8A6FEB41CFCD}"/>
              </a:ext>
            </a:extLst>
          </p:cNvPr>
          <p:cNvPicPr/>
          <p:nvPr userDrawn="1"/>
        </p:nvPicPr>
        <p:blipFill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626" y="6086016"/>
            <a:ext cx="2363671" cy="3807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76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9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254104-9BCB-5C43-9FDF-D47267E72353}"/>
              </a:ext>
            </a:extLst>
          </p:cNvPr>
          <p:cNvCxnSpPr>
            <a:cxnSpLocks/>
          </p:cNvCxnSpPr>
          <p:nvPr userDrawn="1"/>
        </p:nvCxnSpPr>
        <p:spPr>
          <a:xfrm>
            <a:off x="0" y="6772656"/>
            <a:ext cx="12192000" cy="0"/>
          </a:xfrm>
          <a:prstGeom prst="line">
            <a:avLst/>
          </a:prstGeom>
          <a:ln w="292100">
            <a:solidFill>
              <a:srgbClr val="144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B7148-7DFA-4747-9C2F-4CD9361AF21B}"/>
              </a:ext>
            </a:extLst>
          </p:cNvPr>
          <p:cNvCxnSpPr>
            <a:cxnSpLocks/>
          </p:cNvCxnSpPr>
          <p:nvPr userDrawn="1"/>
        </p:nvCxnSpPr>
        <p:spPr>
          <a:xfrm>
            <a:off x="0" y="6772656"/>
            <a:ext cx="12192000" cy="0"/>
          </a:xfrm>
          <a:prstGeom prst="line">
            <a:avLst/>
          </a:prstGeom>
          <a:ln w="292100">
            <a:solidFill>
              <a:srgbClr val="144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E9256-D6A0-C44E-854D-102559F2F69C}"/>
              </a:ext>
            </a:extLst>
          </p:cNvPr>
          <p:cNvCxnSpPr>
            <a:cxnSpLocks/>
          </p:cNvCxnSpPr>
          <p:nvPr userDrawn="1"/>
        </p:nvCxnSpPr>
        <p:spPr>
          <a:xfrm>
            <a:off x="426372" y="1124745"/>
            <a:ext cx="11099399" cy="0"/>
          </a:xfrm>
          <a:prstGeom prst="line">
            <a:avLst/>
          </a:prstGeom>
          <a:ln w="57150">
            <a:solidFill>
              <a:srgbClr val="E27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C691D7-5A64-FF41-8903-9C4BDA9D19A0}"/>
              </a:ext>
            </a:extLst>
          </p:cNvPr>
          <p:cNvCxnSpPr>
            <a:cxnSpLocks/>
          </p:cNvCxnSpPr>
          <p:nvPr userDrawn="1"/>
        </p:nvCxnSpPr>
        <p:spPr>
          <a:xfrm>
            <a:off x="-106598" y="6772656"/>
            <a:ext cx="12431844" cy="0"/>
          </a:xfrm>
          <a:prstGeom prst="line">
            <a:avLst/>
          </a:prstGeom>
          <a:ln w="292100">
            <a:solidFill>
              <a:srgbClr val="104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836506-8217-854F-A362-1A03A02DDEC6}"/>
              </a:ext>
            </a:extLst>
          </p:cNvPr>
          <p:cNvCxnSpPr>
            <a:cxnSpLocks/>
          </p:cNvCxnSpPr>
          <p:nvPr userDrawn="1"/>
        </p:nvCxnSpPr>
        <p:spPr>
          <a:xfrm>
            <a:off x="426372" y="1124745"/>
            <a:ext cx="11099399" cy="0"/>
          </a:xfrm>
          <a:prstGeom prst="line">
            <a:avLst/>
          </a:prstGeom>
          <a:ln w="57150">
            <a:solidFill>
              <a:srgbClr val="E87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7537145-1A30-CA43-9EF0-4CEC8C3ECD33}"/>
              </a:ext>
            </a:extLst>
          </p:cNvPr>
          <p:cNvPicPr/>
          <p:nvPr userDrawn="1"/>
        </p:nvPicPr>
        <p:blipFill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626" y="6086016"/>
            <a:ext cx="2363671" cy="3807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4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828" y="296653"/>
            <a:ext cx="9971616" cy="864096"/>
          </a:xfrm>
          <a:prstGeom prst="rect">
            <a:avLst/>
          </a:prstGeom>
        </p:spPr>
        <p:txBody>
          <a:bodyPr anchor="b"/>
          <a:lstStyle>
            <a:lvl1pPr>
              <a:defRPr sz="3733"/>
            </a:lvl1pPr>
          </a:lstStyle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376" y="1196752"/>
            <a:ext cx="5662514" cy="48892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88029" y="1196753"/>
            <a:ext cx="5672830" cy="488925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9DB802-2611-8946-8FAC-982ACFF69CB7}"/>
              </a:ext>
            </a:extLst>
          </p:cNvPr>
          <p:cNvCxnSpPr>
            <a:cxnSpLocks/>
          </p:cNvCxnSpPr>
          <p:nvPr userDrawn="1"/>
        </p:nvCxnSpPr>
        <p:spPr>
          <a:xfrm>
            <a:off x="-106598" y="6772656"/>
            <a:ext cx="12431844" cy="0"/>
          </a:xfrm>
          <a:prstGeom prst="line">
            <a:avLst/>
          </a:prstGeom>
          <a:ln w="292100">
            <a:solidFill>
              <a:srgbClr val="104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FAA394-FAFD-B94E-AD93-DF855E016BA2}"/>
              </a:ext>
            </a:extLst>
          </p:cNvPr>
          <p:cNvCxnSpPr>
            <a:cxnSpLocks/>
          </p:cNvCxnSpPr>
          <p:nvPr userDrawn="1"/>
        </p:nvCxnSpPr>
        <p:spPr>
          <a:xfrm>
            <a:off x="426372" y="1124745"/>
            <a:ext cx="11099399" cy="0"/>
          </a:xfrm>
          <a:prstGeom prst="line">
            <a:avLst/>
          </a:prstGeom>
          <a:ln w="57150">
            <a:solidFill>
              <a:srgbClr val="E87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6A91D19-0780-8741-827A-48043579914F}"/>
              </a:ext>
            </a:extLst>
          </p:cNvPr>
          <p:cNvPicPr/>
          <p:nvPr userDrawn="1"/>
        </p:nvPicPr>
        <p:blipFill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626" y="6086016"/>
            <a:ext cx="2363671" cy="3807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04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7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6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RM_page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385" y="5805264"/>
            <a:ext cx="2252464" cy="8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1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8839-6DC8-4C74-849E-500ADC660A8B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C7B195-6EC7-484D-B857-6F2A549EBD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5"/>
            <a:ext cx="10515600" cy="44491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14800" b="1" dirty="0"/>
              <a:t>Decodable Books</a:t>
            </a:r>
            <a:endParaRPr lang="en-GB" sz="148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5900" b="1" dirty="0">
                <a:solidFill>
                  <a:srgbClr val="00B050"/>
                </a:solidFill>
              </a:rPr>
              <a:t>Aim: </a:t>
            </a:r>
          </a:p>
          <a:p>
            <a:pPr marL="0" indent="0">
              <a:buNone/>
            </a:pPr>
            <a:r>
              <a:rPr lang="en-GB" sz="5900" b="1" dirty="0">
                <a:solidFill>
                  <a:srgbClr val="00B050"/>
                </a:solidFill>
              </a:rPr>
              <a:t>To provide top tips for:</a:t>
            </a:r>
          </a:p>
          <a:p>
            <a:r>
              <a:rPr lang="en-GB" sz="5900" b="1" dirty="0">
                <a:solidFill>
                  <a:srgbClr val="00B050"/>
                </a:solidFill>
              </a:rPr>
              <a:t>choosing decodable books that match your phonics scheme.</a:t>
            </a:r>
          </a:p>
          <a:p>
            <a:r>
              <a:rPr lang="en-GB" sz="5900" b="1" dirty="0">
                <a:solidFill>
                  <a:srgbClr val="00B050"/>
                </a:solidFill>
              </a:rPr>
              <a:t>checking that the books you do already have are fit for purpose.</a:t>
            </a:r>
          </a:p>
          <a:p>
            <a:pPr marL="0" indent="0">
              <a:buNone/>
            </a:pPr>
            <a:endParaRPr lang="en-GB" sz="7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52" y="138860"/>
            <a:ext cx="4446419" cy="12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0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C3E1-85CD-634F-835A-36977539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49" y="208023"/>
            <a:ext cx="8639175" cy="864096"/>
          </a:xfrm>
        </p:spPr>
        <p:txBody>
          <a:bodyPr/>
          <a:lstStyle/>
          <a:p>
            <a:r>
              <a:rPr lang="en-US" dirty="0"/>
              <a:t>Find children’s Goldilocks spot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CA84-D971-A74D-810A-E445DC62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304042"/>
            <a:ext cx="10838329" cy="4785956"/>
          </a:xfrm>
        </p:spPr>
        <p:txBody>
          <a:bodyPr/>
          <a:lstStyle/>
          <a:p>
            <a:r>
              <a:rPr lang="en-US" dirty="0"/>
              <a:t>Use the SSP assessment to match the books the children read to the sounds they know.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Consider the </a:t>
            </a:r>
          </a:p>
          <a:p>
            <a:pPr>
              <a:lnSpc>
                <a:spcPct val="100000"/>
              </a:lnSpc>
            </a:pPr>
            <a:r>
              <a:rPr lang="en-US" dirty="0"/>
              <a:t>meaning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31" y="2292548"/>
            <a:ext cx="4967067" cy="379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29" y="0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19" y="1190582"/>
            <a:ext cx="8596668" cy="923365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Re-organising early reading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91" y="2071365"/>
            <a:ext cx="10515600" cy="432995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3600" dirty="0"/>
              <a:t>Audit current books </a:t>
            </a:r>
          </a:p>
          <a:p>
            <a:r>
              <a:rPr lang="en-GB" sz="3600" dirty="0"/>
              <a:t>Purchase new books </a:t>
            </a:r>
          </a:p>
          <a:p>
            <a:r>
              <a:rPr lang="en-GB" sz="3600" dirty="0"/>
              <a:t>Organise and label clearly </a:t>
            </a:r>
          </a:p>
          <a:p>
            <a:r>
              <a:rPr lang="en-GB" sz="3600" dirty="0"/>
              <a:t>Agree new systems with teachers</a:t>
            </a:r>
          </a:p>
          <a:p>
            <a:r>
              <a:rPr lang="en-GB" sz="3600" dirty="0"/>
              <a:t>Inform Parents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02" y="101934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2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3C8D-F438-744A-A167-C66F6512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84" y="1157632"/>
            <a:ext cx="8338089" cy="13646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Informing Parents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Practice of reading decodables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313F7-ACC1-B148-B30E-50AF5849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4" y="2386549"/>
            <a:ext cx="8639175" cy="3965265"/>
          </a:xfrm>
        </p:spPr>
        <p:txBody>
          <a:bodyPr>
            <a:normAutofit/>
          </a:bodyPr>
          <a:lstStyle/>
          <a:p>
            <a:pPr marL="457189" indent="-457189"/>
            <a:endParaRPr lang="en-GB" dirty="0"/>
          </a:p>
          <a:p>
            <a:pPr marL="457189" indent="-457189"/>
            <a:r>
              <a:rPr lang="en-GB" sz="2400" dirty="0"/>
              <a:t>Purpose of a decodable book /”sharing” book</a:t>
            </a:r>
          </a:p>
          <a:p>
            <a:pPr marL="457189" indent="-457189"/>
            <a:r>
              <a:rPr lang="en-GB" sz="2400" dirty="0"/>
              <a:t>How to sound out words</a:t>
            </a:r>
          </a:p>
          <a:p>
            <a:pPr marL="457189" indent="-457189"/>
            <a:r>
              <a:rPr lang="en-GB" sz="2400" dirty="0"/>
              <a:t>How to read common exception words</a:t>
            </a:r>
          </a:p>
          <a:p>
            <a:pPr marL="457189" indent="-457189"/>
            <a:r>
              <a:rPr lang="en-GB" sz="2400" dirty="0"/>
              <a:t>Importance of re-reading the story to develop fluency</a:t>
            </a:r>
          </a:p>
          <a:p>
            <a:pPr marL="457189" indent="-457189"/>
            <a:r>
              <a:rPr lang="en-GB" sz="2400" dirty="0"/>
              <a:t>How to chat about the story with their child</a:t>
            </a:r>
          </a:p>
          <a:p>
            <a:pPr marL="457189" indent="-457189"/>
            <a:r>
              <a:rPr lang="en-GB" sz="2400" dirty="0"/>
              <a:t>Listen to their child read every day </a:t>
            </a:r>
          </a:p>
          <a:p>
            <a:pPr marL="457189" indent="-457189"/>
            <a:r>
              <a:rPr lang="en-GB" sz="2400" dirty="0"/>
              <a:t>Make it an enjoyable experience - patience and love.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15" y="188284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3C8D-F438-744A-A167-C66F6512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6" y="1441476"/>
            <a:ext cx="833808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313F7-ACC1-B148-B30E-50AF5849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5" y="1308863"/>
            <a:ext cx="8839519" cy="47859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How do you ensure that all children </a:t>
            </a:r>
          </a:p>
          <a:p>
            <a:pPr marL="0" indent="0">
              <a:buNone/>
            </a:pPr>
            <a:r>
              <a:rPr lang="en-GB" sz="4000" dirty="0"/>
              <a:t>are able </a:t>
            </a:r>
            <a:r>
              <a:rPr lang="en-GB" sz="4000"/>
              <a:t>to practise </a:t>
            </a:r>
            <a:r>
              <a:rPr lang="en-GB" sz="4000" dirty="0"/>
              <a:t>their </a:t>
            </a:r>
          </a:p>
          <a:p>
            <a:pPr marL="0" indent="0">
              <a:buNone/>
            </a:pPr>
            <a:r>
              <a:rPr lang="en-GB" sz="4000" dirty="0"/>
              <a:t>“home” decodable book?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43" y="273209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7450"/>
            <a:ext cx="8596668" cy="6864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English Hub Challenge Checklist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83637"/>
            <a:ext cx="8596312" cy="39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15785"/>
            <a:ext cx="8596668" cy="745671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Any questions?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726" y="2160588"/>
            <a:ext cx="6986586" cy="388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02" y="146437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Reflect/Discuss</a:t>
            </a:r>
            <a:r>
              <a:rPr lang="en-GB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    </a:t>
            </a:r>
            <a:r>
              <a:rPr lang="en-GB" sz="4000" dirty="0"/>
              <a:t>How are your “early reading books” currently organised?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02" y="127974"/>
            <a:ext cx="351160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73A5-2C39-8740-B970-A9594753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717765"/>
            <a:ext cx="10515600" cy="4284618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4800" dirty="0"/>
              <a:t>Read aloud, accurately, books that are consistent with their developing phonic knowledge, that do not require them to use other strategies to work out words [and] re-read these books to build up their fluency and confidence in word reading.</a:t>
            </a:r>
          </a:p>
          <a:p>
            <a:pPr marL="0" indent="0" algn="r">
              <a:buNone/>
            </a:pPr>
            <a:r>
              <a:rPr lang="en-GB" sz="3500" i="1" dirty="0"/>
              <a:t>National Curriculum</a:t>
            </a:r>
          </a:p>
          <a:p>
            <a:r>
              <a:rPr lang="en-GB" sz="5200" i="1" dirty="0">
                <a:solidFill>
                  <a:srgbClr val="FF0000"/>
                </a:solidFill>
              </a:rPr>
              <a:t>How do we do this?</a:t>
            </a:r>
            <a:endParaRPr lang="en-US" sz="52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457" y="220503"/>
            <a:ext cx="351160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0461"/>
            <a:ext cx="10515600" cy="5176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r>
              <a:rPr lang="en-GB" sz="5400" dirty="0"/>
              <a:t>What is book banding?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(Read Blog by Ruth </a:t>
            </a:r>
            <a:r>
              <a:rPr lang="en-GB" sz="3200" i="1" dirty="0" err="1">
                <a:solidFill>
                  <a:srgbClr val="FF0000"/>
                </a:solidFill>
              </a:rPr>
              <a:t>Miskin</a:t>
            </a:r>
            <a:r>
              <a:rPr lang="en-GB" sz="3200" i="1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GB" sz="40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29" y="171517"/>
            <a:ext cx="351160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E068-404C-3E42-B8A3-BCC69554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79" y="260649"/>
            <a:ext cx="8328276" cy="86409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endParaRPr lang="en-US" sz="6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0FE5-8934-3D42-8F23-1C7D710A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251"/>
            <a:ext cx="10515600" cy="383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What do we mean by a </a:t>
            </a:r>
            <a:br>
              <a:rPr lang="en-US" sz="5400" dirty="0"/>
            </a:br>
            <a:r>
              <a:rPr lang="en-US" sz="5400" dirty="0"/>
              <a:t>‘decodable’ book?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58" y="161494"/>
            <a:ext cx="351160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9956"/>
            <a:ext cx="8596668" cy="64044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OFSTED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</a:rPr>
              <a:t>the sequence of reading books shows a cumulative progression in phonics knowledge that is matched closely to the school’s phonics </a:t>
            </a:r>
            <a:r>
              <a:rPr lang="en-US" sz="3200" dirty="0" err="1">
                <a:solidFill>
                  <a:srgbClr val="000000"/>
                </a:solidFill>
                <a:latin typeface="Tahoma" panose="020B0604030504040204" pitchFamily="34" charset="0"/>
              </a:rPr>
              <a:t>programme</a:t>
            </a:r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</a:rPr>
              <a:t>. Teachers give pupils sufficient practice in reading and re-reading books that match the grapheme-phoneme correspondences they know, both at school and at home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57" y="205513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0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0B37-8D35-B24D-8304-6F7F2571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48" y="1327882"/>
            <a:ext cx="8782834" cy="1208923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</a:rPr>
              <a:t>Ofsted’s</a:t>
            </a:r>
            <a:r>
              <a:rPr lang="en-US" sz="7200" dirty="0">
                <a:solidFill>
                  <a:schemeClr val="tx1"/>
                </a:solidFill>
              </a:rPr>
              <a:t> on the ball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F1E5-E7D1-3945-9FD6-E3F4A8F1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31" y="2710542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4400" dirty="0"/>
              <a:t>In the early stages of learning to read, pupils are reading books which closely match their phonic knowledge. This is helping them to become accurate and fluent in their reading. </a:t>
            </a:r>
          </a:p>
          <a:p>
            <a:pPr algn="r"/>
            <a:endParaRPr lang="en-GB" sz="3200" i="1" dirty="0"/>
          </a:p>
          <a:p>
            <a:pPr algn="r"/>
            <a:r>
              <a:rPr lang="en-GB" sz="3200" i="1" dirty="0"/>
              <a:t>Ofsted report in West Yorkshire, April 2019</a:t>
            </a:r>
          </a:p>
          <a:p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82" y="184797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4" y="1164771"/>
            <a:ext cx="8596668" cy="1320800"/>
          </a:xfrm>
        </p:spPr>
        <p:txBody>
          <a:bodyPr/>
          <a:lstStyle/>
          <a:p>
            <a:pPr algn="ctr"/>
            <a:r>
              <a:rPr lang="en-US" sz="7200" dirty="0" err="1">
                <a:solidFill>
                  <a:prstClr val="black"/>
                </a:solidFill>
              </a:rPr>
              <a:t>Ofsted’s</a:t>
            </a:r>
            <a:r>
              <a:rPr lang="en-US" sz="7200" dirty="0">
                <a:solidFill>
                  <a:prstClr val="black"/>
                </a:solidFill>
              </a:rPr>
              <a:t> on the ball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715760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primary phase, pupils achieve well in all subjects. Teaching helps pupils to develop a love of reading. They are enthused by story-time sessions. Books are well matched to pupils’ ability.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Ofsted Report in Northampton January 2020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02" y="195423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What is meant by </a:t>
            </a:r>
            <a:br>
              <a:rPr lang="en-GB" sz="5400" dirty="0"/>
            </a:br>
            <a:r>
              <a:rPr lang="en-GB" sz="5400" dirty="0"/>
              <a:t>“reading books that closely match their phonic knowledge”?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02" y="266441"/>
            <a:ext cx="35116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1315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435</Words>
  <Application>Microsoft Office PowerPoint</Application>
  <PresentationFormat>Widescreen</PresentationFormat>
  <Paragraphs>70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Trebuchet MS</vt:lpstr>
      <vt:lpstr>Wingdings 3</vt:lpstr>
      <vt:lpstr>NEW Phonics Template</vt:lpstr>
      <vt:lpstr>Facet</vt:lpstr>
      <vt:lpstr>PowerPoint Presentation</vt:lpstr>
      <vt:lpstr>Reflect/Discuss </vt:lpstr>
      <vt:lpstr>PowerPoint Presentation</vt:lpstr>
      <vt:lpstr>PowerPoint Presentation</vt:lpstr>
      <vt:lpstr>  </vt:lpstr>
      <vt:lpstr>OFSTED Handbook</vt:lpstr>
      <vt:lpstr>Ofsted’s on the ball</vt:lpstr>
      <vt:lpstr>Ofsted’s on the ball</vt:lpstr>
      <vt:lpstr>PowerPoint Presentation</vt:lpstr>
      <vt:lpstr>Find children’s Goldilocks spot</vt:lpstr>
      <vt:lpstr>Re-organising early reading books</vt:lpstr>
      <vt:lpstr>Informing Parents Practice of reading decodables at home</vt:lpstr>
      <vt:lpstr>Practice</vt:lpstr>
      <vt:lpstr>English Hub Challenge Checklist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key issues for large schools?   The school has developed sufficient expertise in the teaching of phonics and reading?</dc:title>
  <dc:creator>Joanne Wall</dc:creator>
  <cp:lastModifiedBy>english hub</cp:lastModifiedBy>
  <cp:revision>36</cp:revision>
  <cp:lastPrinted>2020-01-30T14:23:16Z</cp:lastPrinted>
  <dcterms:created xsi:type="dcterms:W3CDTF">2020-01-30T12:20:30Z</dcterms:created>
  <dcterms:modified xsi:type="dcterms:W3CDTF">2022-03-31T12:07:12Z</dcterms:modified>
</cp:coreProperties>
</file>