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7" r:id="rId4"/>
    <p:sldId id="278" r:id="rId5"/>
    <p:sldId id="279" r:id="rId6"/>
    <p:sldId id="285" r:id="rId7"/>
    <p:sldId id="280" r:id="rId8"/>
    <p:sldId id="281" r:id="rId9"/>
    <p:sldId id="282" r:id="rId10"/>
    <p:sldId id="283" r:id="rId11"/>
    <p:sldId id="288" r:id="rId12"/>
    <p:sldId id="284" r:id="rId13"/>
    <p:sldId id="276" r:id="rId14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0qZHAFzrNsb5eW4k5gf2HIP7t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44107" autoAdjust="0"/>
  </p:normalViewPr>
  <p:slideViewPr>
    <p:cSldViewPr snapToGrid="0">
      <p:cViewPr varScale="1">
        <p:scale>
          <a:sx n="18" d="100"/>
          <a:sy n="18" d="100"/>
        </p:scale>
        <p:origin x="1696" y="24"/>
      </p:cViewPr>
      <p:guideLst/>
    </p:cSldViewPr>
  </p:slideViewPr>
  <p:outlineViewPr>
    <p:cViewPr>
      <p:scale>
        <a:sx n="33" d="100"/>
        <a:sy n="33" d="100"/>
      </p:scale>
      <p:origin x="0" y="-280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2" d="100"/>
          <a:sy n="82" d="100"/>
        </p:scale>
        <p:origin x="2036" y="-9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67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2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36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93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72197"/>
            <a:ext cx="5486400" cy="4572000"/>
          </a:xfrm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15FC-D56C-431B-904F-46D45D2830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9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615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15FC-D56C-431B-904F-46D45D2830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9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15FC-D56C-431B-904F-46D45D2830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2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66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1358"/>
          </a:xfrm>
        </p:spPr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15FC-D56C-431B-904F-46D45D2830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1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80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FFDE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3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F06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DE6A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body" idx="1"/>
          </p:nvPr>
        </p:nvSpPr>
        <p:spPr>
          <a:xfrm>
            <a:off x="242047" y="1669705"/>
            <a:ext cx="11949953" cy="1689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ct val="80000"/>
              <a:buNone/>
            </a:pPr>
            <a:r>
              <a:rPr lang="en-GB" sz="9600" dirty="0"/>
              <a:t>The Reading Leader</a:t>
            </a:r>
          </a:p>
          <a:p>
            <a:pPr marL="0" lvl="0" indent="0" algn="ctr">
              <a:buSzPct val="80000"/>
              <a:buNone/>
            </a:pPr>
            <a:endParaRPr sz="7400" dirty="0"/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352" y="138860"/>
            <a:ext cx="4446419" cy="121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82" y="134217"/>
            <a:ext cx="10515600" cy="826366"/>
          </a:xfrm>
        </p:spPr>
        <p:txBody>
          <a:bodyPr/>
          <a:lstStyle/>
          <a:p>
            <a:r>
              <a:rPr lang="en-GB" dirty="0"/>
              <a:t>Map “Assessment Points” across the Year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1154545"/>
            <a:ext cx="11397671" cy="544021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Use assessment data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identify children who aren’t on track to meet SSP progress expectations</a:t>
            </a:r>
          </a:p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Screening Check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Sept, Nov, Feb, June </a:t>
            </a:r>
          </a:p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Detailed SSP Assessments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(every 6 Weeks)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targeted support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quickly for the slowest progress readers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Allocate tutors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work with all children who need extra support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short, daily extra practice sessions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identified children (small   group or one to-one)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Keep a record of progress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all children receiving extra practice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36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37930"/>
            <a:ext cx="9758752" cy="574481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Phonic Screening Check – On Track</a:t>
            </a:r>
          </a:p>
          <a:p>
            <a:endParaRPr lang="en-GB" sz="2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 of EYFS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Score 12</a:t>
            </a:r>
          </a:p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Y1 Nov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Score 19</a:t>
            </a:r>
          </a:p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Y1 Jan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Score 22</a:t>
            </a:r>
          </a:p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Y1 Feb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Score 25</a:t>
            </a:r>
          </a:p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Y1 May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score 35</a:t>
            </a:r>
          </a:p>
          <a:p>
            <a:r>
              <a:rPr lang="en-GB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at expected standard</a:t>
            </a:r>
          </a:p>
          <a:p>
            <a:endParaRPr lang="en-GB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0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Keeping Parents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9723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Parent information for</a:t>
            </a: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EYFS/Y1/Y2 </a:t>
            </a:r>
          </a:p>
          <a:p>
            <a:pPr marL="0" indent="0">
              <a:buNone/>
            </a:pPr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July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- information to parents about SSP &amp; Early Reading  and how it is used     to teach reading in the next year group</a:t>
            </a:r>
          </a:p>
          <a:p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Sept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a written reminder about the reading approach sent out</a:t>
            </a:r>
          </a:p>
          <a:p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Oct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phonics workshop/information morning </a:t>
            </a:r>
          </a:p>
          <a:p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Nov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a reading event in school</a:t>
            </a:r>
          </a:p>
          <a:p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Parent Meetings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prepare updates </a:t>
            </a:r>
          </a:p>
          <a:p>
            <a:pPr marL="0" indent="0">
              <a:buNone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Website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check termly for maintenance and updates </a:t>
            </a:r>
          </a:p>
        </p:txBody>
      </p:sp>
    </p:spTree>
    <p:extLst>
      <p:ext uri="{BB962C8B-B14F-4D97-AF65-F5344CB8AC3E}">
        <p14:creationId xmlns:p14="http://schemas.microsoft.com/office/powerpoint/2010/main" val="97481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677334" y="1115785"/>
            <a:ext cx="8596668" cy="74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GB" sz="4400">
                <a:solidFill>
                  <a:schemeClr val="dk1"/>
                </a:solidFill>
              </a:rPr>
              <a:t>Any questions?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311" name="Google Shape;31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2726" y="2160588"/>
            <a:ext cx="6986586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402" y="146437"/>
            <a:ext cx="3511600" cy="96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/>
            </a:br>
            <a:r>
              <a:rPr lang="en-GB" b="1" dirty="0"/>
              <a:t>Welcome and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99" y="19179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Jo Wall (DH - Moulton Primary)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Sally </a:t>
            </a:r>
            <a:r>
              <a:rPr lang="en-GB" sz="4000" dirty="0" err="1"/>
              <a:t>Currell</a:t>
            </a:r>
            <a:r>
              <a:rPr lang="en-GB" sz="4000" dirty="0"/>
              <a:t> (DH - Roade Primary School/Roade English Hub)</a:t>
            </a:r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1992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39" y="22176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The Reading Leader: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126436"/>
            <a:ext cx="11926956" cy="61887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1143000" indent="-1143000">
              <a:lnSpc>
                <a:spcPct val="120000"/>
              </a:lnSpc>
            </a:pP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Works/has worked in Reception or Key Stage 1. </a:t>
            </a:r>
          </a:p>
          <a:p>
            <a:pPr marL="1143000" indent="-1143000">
              <a:lnSpc>
                <a:spcPct val="120000"/>
              </a:lnSpc>
            </a:pP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experience in teaching phonics and a passion for teaching children to read.  </a:t>
            </a:r>
          </a:p>
          <a:p>
            <a:pPr marL="1143000" indent="-1143000">
              <a:lnSpc>
                <a:spcPct val="120000"/>
              </a:lnSpc>
            </a:pP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</a:t>
            </a:r>
            <a:r>
              <a:rPr lang="en-US" sz="1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knowledge of the SSP </a:t>
            </a:r>
            <a:r>
              <a:rPr lang="en-US" sz="1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 used in school. </a:t>
            </a:r>
          </a:p>
          <a:p>
            <a:pPr marL="1143000" indent="-1143000">
              <a:lnSpc>
                <a:spcPct val="120000"/>
              </a:lnSpc>
            </a:pP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the skills needed to </a:t>
            </a:r>
            <a:r>
              <a:rPr lang="en-US" sz="1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colleagues </a:t>
            </a: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school.</a:t>
            </a:r>
          </a:p>
          <a:p>
            <a:pPr marL="1143000" indent="-1143000">
              <a:lnSpc>
                <a:spcPct val="120000"/>
              </a:lnSpc>
            </a:pP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driven, motivated and wants to improve current practice. </a:t>
            </a:r>
          </a:p>
          <a:p>
            <a:pPr marL="1143000" indent="-1143000">
              <a:lnSpc>
                <a:spcPct val="120000"/>
              </a:lnSpc>
            </a:pPr>
            <a:r>
              <a:rPr lang="en-US" sz="12800" dirty="0">
                <a:latin typeface="Calibri Light" panose="020F0302020204030204" pitchFamily="34" charset="0"/>
                <a:cs typeface="Calibri Light" panose="020F0302020204030204" pitchFamily="34" charset="0"/>
              </a:rPr>
              <a:t>Aims high! </a:t>
            </a:r>
          </a:p>
          <a:p>
            <a:pPr marL="0" indent="0">
              <a:buNone/>
            </a:pPr>
            <a:r>
              <a:rPr lang="en-US" sz="12800" dirty="0"/>
              <a:t>    </a:t>
            </a:r>
            <a:endParaRPr lang="en-GB" sz="12800" dirty="0"/>
          </a:p>
        </p:txBody>
      </p:sp>
    </p:spTree>
    <p:extLst>
      <p:ext uri="{BB962C8B-B14F-4D97-AF65-F5344CB8AC3E}">
        <p14:creationId xmlns:p14="http://schemas.microsoft.com/office/powerpoint/2010/main" val="298059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9026"/>
            <a:ext cx="8596668" cy="768626"/>
          </a:xfrm>
        </p:spPr>
        <p:txBody>
          <a:bodyPr>
            <a:normAutofit fontScale="90000"/>
          </a:bodyPr>
          <a:lstStyle/>
          <a:p>
            <a:r>
              <a:rPr lang="en-US" dirty="0"/>
              <a:t>A Reading Leader is released to: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877"/>
            <a:ext cx="11443854" cy="5963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Meet with the HT </a:t>
            </a: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frequently to discuss progress and the impact  of each teacher on pupils’ progress.</a:t>
            </a:r>
          </a:p>
          <a:p>
            <a:pPr marL="742950" indent="-742950">
              <a:buFont typeface="+mj-lt"/>
              <a:buAutoNum type="arabicPeriod"/>
            </a:pPr>
            <a:endParaRPr lang="en-US" sz="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Work on agreed actions from literacy specialist </a:t>
            </a: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(LS) reports and lead the team of reading teachers and tutors.</a:t>
            </a:r>
          </a:p>
          <a:p>
            <a:pPr marL="457200" indent="-457200">
              <a:buFont typeface="+mj-lt"/>
              <a:buAutoNum type="arabicPeriod"/>
            </a:pPr>
            <a:endParaRPr lang="en-US" sz="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Assess  and gather information about the children’s phonic progress. </a:t>
            </a:r>
          </a:p>
          <a:p>
            <a:pPr marL="457200" indent="-457200">
              <a:buFont typeface="+mj-lt"/>
              <a:buAutoNum type="arabicPeriod"/>
            </a:pPr>
            <a:endParaRPr lang="en-US" sz="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Practise</a:t>
            </a: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SSP activities </a:t>
            </a: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 teachers</a:t>
            </a: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teachers and reading tutors on the job.</a:t>
            </a:r>
          </a:p>
          <a:p>
            <a:endParaRPr lang="en-US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Headteachers</a:t>
            </a: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(HT) in partner schools have agreed to provide RLs with sufficient time to engage fully with the hubs </a:t>
            </a:r>
            <a:r>
              <a:rPr lang="en-US" sz="3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3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their role</a:t>
            </a: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777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365125"/>
            <a:ext cx="11342255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The English Hubs recommend that </a:t>
            </a:r>
            <a:br>
              <a:rPr lang="en-GB" sz="3600" b="1" dirty="0"/>
            </a:br>
            <a:r>
              <a:rPr lang="en-GB" sz="3600" b="1" dirty="0"/>
              <a:t>Reading Leaders concentrate on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34836"/>
            <a:ext cx="11305310" cy="5024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The Challenge Checklist: 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A. Teach with fidelity to an SSP </a:t>
            </a:r>
            <a:r>
              <a:rPr lang="en-US" sz="2400" dirty="0" err="1">
                <a:latin typeface="+mj-lt"/>
              </a:rPr>
              <a:t>programme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B. Make a strong start in Reception</a:t>
            </a:r>
          </a:p>
          <a:p>
            <a:r>
              <a:rPr lang="en-US" sz="2400" dirty="0">
                <a:latin typeface="+mj-lt"/>
              </a:rPr>
              <a:t>C. Ensure cumulative progression of sounds and books</a:t>
            </a:r>
          </a:p>
          <a:p>
            <a:r>
              <a:rPr lang="en-US" sz="2400" dirty="0">
                <a:latin typeface="+mj-lt"/>
              </a:rPr>
              <a:t>D. Build a team of expert reading teachers</a:t>
            </a:r>
          </a:p>
          <a:p>
            <a:r>
              <a:rPr lang="en-US" sz="2400" dirty="0">
                <a:latin typeface="+mj-lt"/>
              </a:rPr>
              <a:t>E. Reach the lowest 20% pupils</a:t>
            </a:r>
          </a:p>
          <a:p>
            <a:r>
              <a:rPr lang="en-US" sz="2400" dirty="0">
                <a:latin typeface="+mj-lt"/>
              </a:rPr>
              <a:t>F. Build talking and listening into all activities across the whole day</a:t>
            </a:r>
          </a:p>
          <a:p>
            <a:r>
              <a:rPr lang="en-US" sz="2400" dirty="0">
                <a:latin typeface="+mj-lt"/>
              </a:rPr>
              <a:t>G. Develop pupils’ listening comprehension and language by reading aloud and talking about stories, poems and non-fiction books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508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05" y="250519"/>
            <a:ext cx="8596668" cy="6501009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Checking Fidelity - Lesson Observations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engaged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 children in the lesson? (embedded routines/habits)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layout of the classroom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 Can all the children see? 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are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able children placed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 The teacher’s </a:t>
            </a:r>
            <a:r>
              <a:rPr lang="en-GB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eyeline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there any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distractions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 Cluttered room?  Noisy area?  TA?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Does the teacher have everything she/he needs? 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 signals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used? 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 phrases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place? 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sequence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matching the SSP?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Repetition – Is there enough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repetition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ensure memory retention?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written/reading aspects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carried out consistently across the classes? 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</a:t>
            </a:r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 set up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way outlined by the SSP?  Friezes, charts, phoneme mats…</a:t>
            </a:r>
          </a:p>
          <a:p>
            <a:pPr marL="685800" indent="-457200">
              <a:buFont typeface="Wingdings" panose="05000000000000000000" pitchFamily="2" charset="2"/>
              <a:buChar char="§"/>
            </a:pP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457200">
              <a:buFont typeface="Wingdings" panose="05000000000000000000" pitchFamily="2" charset="2"/>
              <a:buChar char="§"/>
            </a:pP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457200">
              <a:buFont typeface="Wingdings" panose="05000000000000000000" pitchFamily="2" charset="2"/>
              <a:buChar char="§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9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251013"/>
            <a:ext cx="10919691" cy="829642"/>
          </a:xfrm>
        </p:spPr>
        <p:txBody>
          <a:bodyPr>
            <a:normAutofit/>
          </a:bodyPr>
          <a:lstStyle/>
          <a:p>
            <a:r>
              <a:rPr lang="en-US" sz="4000" dirty="0"/>
              <a:t>To build a team of expert reading teachers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209964"/>
            <a:ext cx="11443854" cy="5478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RLs should: </a:t>
            </a:r>
          </a:p>
          <a:p>
            <a:pPr marL="514350" indent="-514350">
              <a:buAutoNum type="arabicPeriod"/>
            </a:pPr>
            <a:r>
              <a:rPr lang="en-US" sz="2400" b="1" dirty="0" err="1"/>
              <a:t>Organise</a:t>
            </a:r>
            <a:r>
              <a:rPr lang="en-US" sz="2400" b="1" dirty="0"/>
              <a:t> and lead weekly practice sessions </a:t>
            </a:r>
            <a:r>
              <a:rPr lang="en-US" sz="2400" dirty="0"/>
              <a:t>to support reading teachers teach the SSP </a:t>
            </a:r>
            <a:r>
              <a:rPr lang="en-US" sz="2400" dirty="0" err="1"/>
              <a:t>programme</a:t>
            </a:r>
            <a:r>
              <a:rPr lang="en-US" sz="2400" dirty="0"/>
              <a:t>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err="1"/>
              <a:t>Scrutinise</a:t>
            </a:r>
            <a:r>
              <a:rPr lang="en-US" sz="2400" b="1" dirty="0"/>
              <a:t> the progress</a:t>
            </a:r>
            <a:r>
              <a:rPr lang="en-US" sz="2400" dirty="0"/>
              <a:t> of the slowest progress children.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Decide which </a:t>
            </a:r>
            <a:r>
              <a:rPr lang="en-US" sz="2400" b="1" dirty="0"/>
              <a:t>SSP activities to practise</a:t>
            </a:r>
            <a:r>
              <a:rPr lang="en-US" sz="2400" dirty="0"/>
              <a:t>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/>
              <a:t>Practise SSP activities </a:t>
            </a:r>
            <a:r>
              <a:rPr lang="en-US" sz="2400" dirty="0"/>
              <a:t>until everyone can teach them effortlessly.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/>
              <a:t>Decide who will benefit from coaching </a:t>
            </a:r>
            <a:r>
              <a:rPr lang="en-US" sz="2400" dirty="0"/>
              <a:t>during lessons.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Note all sessions on the </a:t>
            </a:r>
            <a:r>
              <a:rPr lang="en-US" sz="2400" b="1" dirty="0"/>
              <a:t>Practice Map </a:t>
            </a:r>
            <a:r>
              <a:rPr lang="en-US" sz="2400" dirty="0"/>
              <a:t>(an on-going record of CPD).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198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146"/>
          </a:xfrm>
        </p:spPr>
        <p:txBody>
          <a:bodyPr/>
          <a:lstStyle/>
          <a:p>
            <a:r>
              <a:rPr lang="en-GB" dirty="0"/>
              <a:t>When in the year would you do these?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6" y="596349"/>
            <a:ext cx="11261436" cy="61092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Action Plan – 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June/July</a:t>
            </a: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Evaluate the old and write the new -</a:t>
            </a:r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Book and organise training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  - </a:t>
            </a:r>
            <a:r>
              <a:rPr lang="en-GB" sz="3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June (ready for Sept, then ongoing)</a:t>
            </a:r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Audit and order resources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3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April June (ready for Sept, then ongoing)</a:t>
            </a:r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Meet with other key reading teachers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(if large school) – </a:t>
            </a:r>
            <a:r>
              <a:rPr lang="en-GB" sz="3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half termly </a:t>
            </a:r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Set up 1:1 tutoring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3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after the Sept baseline, then ongoing</a:t>
            </a:r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Lesson observations and monitoring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3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half termly plan</a:t>
            </a:r>
            <a:endParaRPr lang="en-GB" sz="3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GB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Staff Training/Practice Maps </a:t>
            </a:r>
            <a:r>
              <a:rPr lang="en-GB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3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half termly plan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73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4289"/>
            <a:ext cx="10515600" cy="1325563"/>
          </a:xfrm>
        </p:spPr>
        <p:txBody>
          <a:bodyPr/>
          <a:lstStyle/>
          <a:p>
            <a:r>
              <a:rPr lang="en-US" dirty="0"/>
              <a:t>Support for the slowest progress: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868218"/>
            <a:ext cx="11434619" cy="5652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Reading leaders should pay attention to the slowest progress children in Reception, Year 1 and Year 2, </a:t>
            </a:r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not just the lowest 20%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but those:</a:t>
            </a:r>
          </a:p>
          <a:p>
            <a:pPr marL="0" indent="0">
              <a:buNone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keeping pace with the progression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on track to gain expected standard on the phonics screening check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“Keep up” Reception children RLs should: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 closely with YR teachers to identify any child who falls behind the </a:t>
            </a:r>
            <a:r>
              <a:rPr 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programme’s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pace </a:t>
            </a:r>
          </a:p>
          <a:p>
            <a:pPr marL="0" indent="0">
              <a:buNone/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short extra practice session for children not keeping up (by the end of the first three weeks) </a:t>
            </a:r>
          </a:p>
        </p:txBody>
      </p:sp>
    </p:spTree>
    <p:extLst>
      <p:ext uri="{BB962C8B-B14F-4D97-AF65-F5344CB8AC3E}">
        <p14:creationId xmlns:p14="http://schemas.microsoft.com/office/powerpoint/2010/main" val="1314965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908</Words>
  <Application>Microsoft Office PowerPoint</Application>
  <PresentationFormat>Widescreen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Wingdings</vt:lpstr>
      <vt:lpstr>Calibri</vt:lpstr>
      <vt:lpstr>Trebuchet MS</vt:lpstr>
      <vt:lpstr>Arial</vt:lpstr>
      <vt:lpstr>Noto Sans Symbols</vt:lpstr>
      <vt:lpstr>Facet</vt:lpstr>
      <vt:lpstr>PowerPoint Presentation</vt:lpstr>
      <vt:lpstr> Welcome and Introductions</vt:lpstr>
      <vt:lpstr>The Reading Leader:</vt:lpstr>
      <vt:lpstr>A Reading Leader is released to: </vt:lpstr>
      <vt:lpstr>The English Hubs recommend that  Reading Leaders concentrate on the following:</vt:lpstr>
      <vt:lpstr>PowerPoint Presentation</vt:lpstr>
      <vt:lpstr>To build a team of expert reading teachers</vt:lpstr>
      <vt:lpstr>When in the year would you do these? </vt:lpstr>
      <vt:lpstr>Support for the slowest progress:</vt:lpstr>
      <vt:lpstr>Map “Assessment Points” across the Year </vt:lpstr>
      <vt:lpstr>PowerPoint Presentation</vt:lpstr>
      <vt:lpstr>Keeping Parents Informed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Wall</dc:creator>
  <cp:lastModifiedBy>english hub</cp:lastModifiedBy>
  <cp:revision>41</cp:revision>
  <dcterms:created xsi:type="dcterms:W3CDTF">2020-01-30T12:20:30Z</dcterms:created>
  <dcterms:modified xsi:type="dcterms:W3CDTF">2022-03-31T12:07:37Z</dcterms:modified>
</cp:coreProperties>
</file>